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87" r:id="rId3"/>
    <p:sldId id="288" r:id="rId4"/>
    <p:sldId id="289" r:id="rId5"/>
    <p:sldId id="291" r:id="rId6"/>
    <p:sldId id="292" r:id="rId7"/>
    <p:sldId id="293" r:id="rId8"/>
    <p:sldId id="294"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6" d="100"/>
          <a:sy n="86" d="100"/>
        </p:scale>
        <p:origin x="11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b="1" dirty="0" smtClean="0"/>
              <a:t>NEMATODES</a:t>
            </a:r>
            <a:endParaRPr lang="en-US" b="1" dirty="0"/>
          </a:p>
        </p:txBody>
      </p:sp>
      <p:sp>
        <p:nvSpPr>
          <p:cNvPr id="3" name="Rectangle 2"/>
          <p:cNvSpPr/>
          <p:nvPr/>
        </p:nvSpPr>
        <p:spPr>
          <a:xfrm>
            <a:off x="3733800" y="4419600"/>
            <a:ext cx="5575610" cy="738664"/>
          </a:xfrm>
          <a:prstGeom prst="rect">
            <a:avLst/>
          </a:prstGeom>
        </p:spPr>
        <p:txBody>
          <a:bodyPr wrap="square">
            <a:spAutoFit/>
          </a:bodyPr>
          <a:lstStyle/>
          <a:p>
            <a:pPr algn="ctr">
              <a:defRPr/>
            </a:pPr>
            <a:r>
              <a:rPr lang="en-US" sz="1400" b="1" dirty="0">
                <a:solidFill>
                  <a:schemeClr val="tx2"/>
                </a:solidFill>
                <a:latin typeface="Times New Roman" pitchFamily="18" charset="0"/>
                <a:cs typeface="Times New Roman" pitchFamily="18" charset="0"/>
              </a:rPr>
              <a:t>DR SOWMYA R.S.G</a:t>
            </a:r>
          </a:p>
          <a:p>
            <a:pPr algn="ctr">
              <a:defRPr/>
            </a:pPr>
            <a:r>
              <a:rPr lang="en-US" sz="1400" b="1" dirty="0">
                <a:solidFill>
                  <a:schemeClr val="tx2"/>
                </a:solidFill>
                <a:latin typeface="Times New Roman" pitchFamily="18" charset="0"/>
                <a:cs typeface="Times New Roman" pitchFamily="18" charset="0"/>
              </a:rPr>
              <a:t>DEPT OF PATHOLOGY AND MICROBIOLOGY </a:t>
            </a:r>
          </a:p>
          <a:p>
            <a:pPr algn="ctr">
              <a:defRPr/>
            </a:pPr>
            <a:r>
              <a:rPr lang="en-US" sz="1400" b="1" dirty="0">
                <a:solidFill>
                  <a:schemeClr val="tx2"/>
                </a:solidFill>
                <a:latin typeface="Times New Roman" pitchFamily="18" charset="0"/>
                <a:cs typeface="Times New Roman" pitchFamily="18" charset="0"/>
              </a:rPr>
              <a:t>SKHMC</a:t>
            </a:r>
            <a:endParaRPr lang="en-US" sz="1400" b="1" dirty="0">
              <a:solidFill>
                <a:schemeClr val="tx2"/>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endParaRPr lang="en-US" dirty="0" smtClean="0"/>
          </a:p>
          <a:p>
            <a:r>
              <a:rPr lang="en-US" dirty="0" smtClean="0"/>
              <a:t>The common round worm</a:t>
            </a:r>
          </a:p>
          <a:p>
            <a:pPr lvl="1"/>
            <a:r>
              <a:rPr lang="en-US" dirty="0" smtClean="0"/>
              <a:t>Geographical distribution:</a:t>
            </a:r>
          </a:p>
          <a:p>
            <a:pPr lvl="1"/>
            <a:r>
              <a:rPr lang="en-US" dirty="0" smtClean="0"/>
              <a:t>Tropics, India, china, south east </a:t>
            </a:r>
            <a:r>
              <a:rPr lang="en-US" dirty="0" err="1" smtClean="0"/>
              <a:t>asia</a:t>
            </a:r>
            <a:endParaRPr lang="en-US" dirty="0" smtClean="0"/>
          </a:p>
          <a:p>
            <a:pPr lvl="1"/>
            <a:r>
              <a:rPr lang="en-US" dirty="0" smtClean="0"/>
              <a:t>Global mortality 20,000 and morbidity is 10,00,000</a:t>
            </a:r>
          </a:p>
          <a:p>
            <a:pPr lvl="1"/>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smtClean="0"/>
              <a:t>HABITAT</a:t>
            </a:r>
            <a:r>
              <a:rPr lang="en-US" dirty="0" smtClean="0"/>
              <a:t> </a:t>
            </a:r>
          </a:p>
          <a:p>
            <a:pPr>
              <a:buFont typeface="Wingdings" pitchFamily="2" charset="2"/>
              <a:buChar char="v"/>
            </a:pPr>
            <a:r>
              <a:rPr lang="en-US" dirty="0" smtClean="0"/>
              <a:t> Adult worm lives in small intestine( jejunum) </a:t>
            </a:r>
          </a:p>
          <a:p>
            <a:pPr>
              <a:buNone/>
            </a:pPr>
            <a:r>
              <a:rPr lang="en-US" dirty="0" smtClean="0"/>
              <a:t>      </a:t>
            </a:r>
          </a:p>
          <a:p>
            <a:pPr>
              <a:buNone/>
            </a:pPr>
            <a:endParaRPr lang="en-US" dirty="0"/>
          </a:p>
        </p:txBody>
      </p:sp>
      <p:pic>
        <p:nvPicPr>
          <p:cNvPr id="4" name="Picture 3" descr="ascariasis-roundworms-in-the-rectum.jpg"/>
          <p:cNvPicPr>
            <a:picLocks noChangeAspect="1"/>
          </p:cNvPicPr>
          <p:nvPr/>
        </p:nvPicPr>
        <p:blipFill>
          <a:blip r:embed="rId2"/>
          <a:stretch>
            <a:fillRect/>
          </a:stretch>
        </p:blipFill>
        <p:spPr>
          <a:xfrm>
            <a:off x="762000" y="1752600"/>
            <a:ext cx="7061201" cy="4495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b="1" dirty="0" smtClean="0"/>
              <a:t>MORPHOLOGY</a:t>
            </a:r>
          </a:p>
          <a:p>
            <a:pPr>
              <a:buNone/>
            </a:pPr>
            <a:r>
              <a:rPr lang="en-US" dirty="0" smtClean="0"/>
              <a:t>ADULT WORM</a:t>
            </a:r>
          </a:p>
          <a:p>
            <a:r>
              <a:rPr lang="en-US" dirty="0" smtClean="0"/>
              <a:t>Grayish white cylindrical worm</a:t>
            </a:r>
          </a:p>
          <a:p>
            <a:r>
              <a:rPr lang="en-US" dirty="0" smtClean="0"/>
              <a:t>Anterior end is bent slightly dorsally</a:t>
            </a:r>
          </a:p>
          <a:p>
            <a:r>
              <a:rPr lang="en-US" dirty="0" err="1" smtClean="0"/>
              <a:t>Buccal</a:t>
            </a:r>
            <a:r>
              <a:rPr lang="en-US" dirty="0" smtClean="0"/>
              <a:t> capsule has 6 teeth</a:t>
            </a:r>
          </a:p>
          <a:p>
            <a:r>
              <a:rPr lang="en-US" dirty="0" smtClean="0"/>
              <a:t>Body cavity Contains irritating fluid- irritant action-substance(</a:t>
            </a:r>
            <a:r>
              <a:rPr lang="en-US" dirty="0" err="1" smtClean="0"/>
              <a:t>ascaron</a:t>
            </a:r>
            <a:r>
              <a:rPr lang="en-US" dirty="0" smtClean="0"/>
              <a:t>)</a:t>
            </a:r>
          </a:p>
          <a:p>
            <a:r>
              <a:rPr lang="en-US" dirty="0" smtClean="0"/>
              <a:t>Life span in human host is less than a year</a:t>
            </a:r>
          </a:p>
          <a:p>
            <a:pPr>
              <a:buFont typeface="Wingdings" pitchFamily="2" charset="2"/>
              <a:buChar char="v"/>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685800"/>
            <a:ext cx="8229600" cy="5791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dirty="0" smtClean="0"/>
              <a:t>Morphology of adult worm :</a:t>
            </a:r>
          </a:p>
          <a:p>
            <a:pPr>
              <a:buNone/>
            </a:pPr>
            <a:endParaRPr lang="en-US" b="1" dirty="0" smtClean="0"/>
          </a:p>
          <a:p>
            <a:pPr>
              <a:buFont typeface="Wingdings" pitchFamily="2" charset="2"/>
              <a:buChar char="v"/>
            </a:pPr>
            <a:r>
              <a:rPr lang="en-US" sz="2600" dirty="0" smtClean="0"/>
              <a:t> </a:t>
            </a:r>
            <a:r>
              <a:rPr lang="en-US" sz="2600" b="1" dirty="0" smtClean="0"/>
              <a:t>MALE</a:t>
            </a:r>
            <a:r>
              <a:rPr lang="en-US" dirty="0" smtClean="0"/>
              <a:t> </a:t>
            </a:r>
          </a:p>
          <a:p>
            <a:r>
              <a:rPr lang="en-US" dirty="0" smtClean="0"/>
              <a:t> length- 15- 25cm;         diameter-3-4mm</a:t>
            </a:r>
          </a:p>
          <a:p>
            <a:r>
              <a:rPr lang="en-US" dirty="0" smtClean="0"/>
              <a:t>Tail end- curved ventrally in the form of hook having a conical tip</a:t>
            </a:r>
          </a:p>
          <a:p>
            <a:r>
              <a:rPr lang="en-US" dirty="0" smtClean="0"/>
              <a:t>Tail end posses 2 </a:t>
            </a:r>
            <a:r>
              <a:rPr lang="en-US" dirty="0" err="1" smtClean="0"/>
              <a:t>spicules</a:t>
            </a:r>
            <a:r>
              <a:rPr lang="en-US" dirty="0" smtClean="0"/>
              <a:t>,( </a:t>
            </a:r>
            <a:r>
              <a:rPr lang="en-US" dirty="0" err="1" smtClean="0"/>
              <a:t>copulatory</a:t>
            </a:r>
            <a:r>
              <a:rPr lang="en-US" dirty="0" smtClean="0"/>
              <a:t> organ)</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endParaRPr lang="en-US" dirty="0" smtClean="0"/>
          </a:p>
          <a:p>
            <a:pPr>
              <a:buFont typeface="Wingdings" pitchFamily="2" charset="2"/>
              <a:buChar char="v"/>
            </a:pPr>
            <a:r>
              <a:rPr lang="en-US" sz="2600" b="1" dirty="0" smtClean="0"/>
              <a:t>FEMALE</a:t>
            </a:r>
            <a:r>
              <a:rPr lang="en-US" sz="2600" dirty="0" smtClean="0">
                <a:solidFill>
                  <a:srgbClr val="FFFF00"/>
                </a:solidFill>
              </a:rPr>
              <a:t> </a:t>
            </a:r>
          </a:p>
          <a:p>
            <a:r>
              <a:rPr lang="en-US" dirty="0" smtClean="0"/>
              <a:t> length- 25-40cm;      diameter- 5mm</a:t>
            </a:r>
          </a:p>
          <a:p>
            <a:r>
              <a:rPr lang="en-US" dirty="0" smtClean="0"/>
              <a:t>Posterior extremity- conical and straight</a:t>
            </a:r>
          </a:p>
          <a:p>
            <a:r>
              <a:rPr lang="en-US" dirty="0" smtClean="0"/>
              <a:t>At the posterior 1/3 of body there is a constriction called </a:t>
            </a:r>
            <a:r>
              <a:rPr lang="en-US" dirty="0" err="1" smtClean="0"/>
              <a:t>vulvar</a:t>
            </a:r>
            <a:r>
              <a:rPr lang="en-US" dirty="0" smtClean="0"/>
              <a:t> waist. Posses the vagina</a:t>
            </a:r>
          </a:p>
          <a:p>
            <a:r>
              <a:rPr lang="en-US" dirty="0" smtClean="0"/>
              <a:t>Can liberate about 200,000 eggs daily.</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endParaRPr lang="en-US" dirty="0" smtClean="0"/>
          </a:p>
          <a:p>
            <a:pPr>
              <a:buNone/>
            </a:pPr>
            <a:endParaRPr lang="en-US" dirty="0"/>
          </a:p>
        </p:txBody>
      </p:sp>
      <p:pic>
        <p:nvPicPr>
          <p:cNvPr id="4" name="Content Placeholder 3"/>
          <p:cNvPicPr>
            <a:picLocks noChangeAspect="1"/>
          </p:cNvPicPr>
          <p:nvPr/>
        </p:nvPicPr>
        <p:blipFill>
          <a:blip r:embed="rId2"/>
          <a:stretch>
            <a:fillRect/>
          </a:stretch>
        </p:blipFill>
        <p:spPr>
          <a:xfrm>
            <a:off x="1600200" y="457200"/>
            <a:ext cx="5410200" cy="609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Font typeface="Wingdings" pitchFamily="2" charset="2"/>
              <a:buChar char="v"/>
            </a:pPr>
            <a:r>
              <a:rPr lang="en-US" b="1" dirty="0" smtClean="0"/>
              <a:t>   EGGS:</a:t>
            </a:r>
          </a:p>
          <a:p>
            <a:pPr marL="36576" indent="0">
              <a:buNone/>
            </a:pPr>
            <a:r>
              <a:rPr lang="en-US" dirty="0" smtClean="0"/>
              <a:t>Characteristics of fertilized egg:</a:t>
            </a:r>
          </a:p>
          <a:p>
            <a:pPr marL="36576" indent="0">
              <a:buNone/>
            </a:pPr>
            <a:r>
              <a:rPr lang="en-US" dirty="0" smtClean="0"/>
              <a:t>-Round or oval, bile stained and brownish in </a:t>
            </a:r>
            <a:r>
              <a:rPr lang="en-US" dirty="0" err="1" smtClean="0"/>
              <a:t>colour</a:t>
            </a:r>
            <a:r>
              <a:rPr lang="en-US" dirty="0" smtClean="0"/>
              <a:t>, </a:t>
            </a:r>
          </a:p>
          <a:p>
            <a:pPr marL="36576" indent="0">
              <a:buNone/>
            </a:pPr>
            <a:r>
              <a:rPr lang="en-US" dirty="0" smtClean="0"/>
              <a:t>thick smooth translucent shell, </a:t>
            </a:r>
            <a:r>
              <a:rPr lang="en-US" dirty="0" err="1" smtClean="0"/>
              <a:t>unsegmented</a:t>
            </a:r>
            <a:r>
              <a:rPr lang="en-US" dirty="0" smtClean="0"/>
              <a:t> ovum, </a:t>
            </a:r>
          </a:p>
          <a:p>
            <a:pPr marL="36576" indent="0">
              <a:buNone/>
            </a:pPr>
            <a:r>
              <a:rPr lang="en-US" dirty="0" smtClean="0"/>
              <a:t>floats in saturated solution of common salt.</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endParaRPr lang="en-US" dirty="0" smtClean="0"/>
          </a:p>
          <a:p>
            <a:pPr>
              <a:buNone/>
            </a:pPr>
            <a:endParaRPr lang="en-US" dirty="0" smtClean="0"/>
          </a:p>
          <a:p>
            <a:pPr>
              <a:buNone/>
            </a:pPr>
            <a:r>
              <a:rPr lang="en-US" dirty="0" smtClean="0"/>
              <a:t>		</a:t>
            </a:r>
            <a:endParaRPr lang="en-US" dirty="0"/>
          </a:p>
        </p:txBody>
      </p:sp>
      <p:pic>
        <p:nvPicPr>
          <p:cNvPr id="4" name="Content Placeholder 3"/>
          <p:cNvPicPr>
            <a:picLocks noChangeAspect="1"/>
          </p:cNvPicPr>
          <p:nvPr/>
        </p:nvPicPr>
        <p:blipFill>
          <a:blip r:embed="rId2"/>
          <a:stretch>
            <a:fillRect/>
          </a:stretch>
        </p:blipFill>
        <p:spPr>
          <a:xfrm>
            <a:off x="2362200" y="838200"/>
            <a:ext cx="4572000" cy="5791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b="1" dirty="0" smtClean="0"/>
              <a:t>Characteristics of unfertilized egg:</a:t>
            </a:r>
          </a:p>
          <a:p>
            <a:pPr marL="36576" indent="0"/>
            <a:r>
              <a:rPr lang="en-US" dirty="0" smtClean="0"/>
              <a:t>  Narrower, longer and more elliptical; brownish in </a:t>
            </a:r>
            <a:r>
              <a:rPr lang="en-US" dirty="0" err="1" smtClean="0"/>
              <a:t>colour</a:t>
            </a:r>
            <a:r>
              <a:rPr lang="en-US" dirty="0" smtClean="0"/>
              <a:t>; </a:t>
            </a:r>
          </a:p>
          <a:p>
            <a:pPr marL="36576" indent="0"/>
            <a:r>
              <a:rPr lang="en-US" dirty="0" smtClean="0"/>
              <a:t>  Thinner shell with an irregular coating of albumin; small atrophied ovum; </a:t>
            </a:r>
          </a:p>
          <a:p>
            <a:pPr marL="36576" indent="0"/>
            <a:r>
              <a:rPr lang="en-US" dirty="0" smtClean="0"/>
              <a:t>  Does not float in salt solution</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smtClean="0"/>
              <a:t>General characters:</a:t>
            </a:r>
          </a:p>
          <a:p>
            <a:r>
              <a:rPr lang="en-US" dirty="0" err="1" smtClean="0"/>
              <a:t>Unsegmented</a:t>
            </a:r>
            <a:r>
              <a:rPr lang="en-US" dirty="0" smtClean="0"/>
              <a:t>, cylindrical structure</a:t>
            </a:r>
          </a:p>
          <a:p>
            <a:r>
              <a:rPr lang="en-US" dirty="0" smtClean="0"/>
              <a:t>Body covered with tough cuticle</a:t>
            </a:r>
          </a:p>
          <a:p>
            <a:r>
              <a:rPr lang="en-US" dirty="0" smtClean="0"/>
              <a:t>Possess body cavity</a:t>
            </a:r>
          </a:p>
          <a:p>
            <a:r>
              <a:rPr lang="en-US" dirty="0" smtClean="0"/>
              <a:t>Alimentary canal is complete</a:t>
            </a:r>
          </a:p>
          <a:p>
            <a:r>
              <a:rPr lang="en-US" dirty="0" smtClean="0"/>
              <a:t>They are </a:t>
            </a:r>
            <a:r>
              <a:rPr lang="en-US" dirty="0" err="1" smtClean="0"/>
              <a:t>diecious</a:t>
            </a:r>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5001" y="1371600"/>
            <a:ext cx="5410200" cy="381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LIFE CYCLE</a:t>
            </a:r>
          </a:p>
          <a:p>
            <a:r>
              <a:rPr lang="en-US" dirty="0" smtClean="0"/>
              <a:t>No intermediate host required</a:t>
            </a:r>
          </a:p>
          <a:p>
            <a:r>
              <a:rPr lang="en-US" dirty="0" smtClean="0"/>
              <a:t>Definite host- man</a:t>
            </a:r>
          </a:p>
          <a:p>
            <a:r>
              <a:rPr lang="en-US" dirty="0" smtClean="0"/>
              <a:t>STAGES:</a:t>
            </a:r>
          </a:p>
          <a:p>
            <a:pPr marL="36576" indent="0">
              <a:buFont typeface="Wingdings" pitchFamily="2" charset="2"/>
              <a:buChar char="v"/>
            </a:pPr>
            <a:r>
              <a:rPr lang="en-US" dirty="0" smtClean="0"/>
              <a:t>Stage 1- </a:t>
            </a:r>
            <a:r>
              <a:rPr lang="en-US" b="1" dirty="0" smtClean="0"/>
              <a:t>eggs in </a:t>
            </a:r>
            <a:r>
              <a:rPr lang="en-US" b="1" dirty="0" err="1" smtClean="0"/>
              <a:t>faeces</a:t>
            </a:r>
            <a:r>
              <a:rPr lang="en-US" b="1" dirty="0" smtClean="0"/>
              <a:t> - </a:t>
            </a:r>
            <a:r>
              <a:rPr lang="en-US" dirty="0" smtClean="0"/>
              <a:t>fertilized eggs containing the </a:t>
            </a:r>
            <a:r>
              <a:rPr lang="en-US" dirty="0" err="1" smtClean="0"/>
              <a:t>unsegmented</a:t>
            </a:r>
            <a:r>
              <a:rPr lang="en-US" dirty="0" smtClean="0"/>
              <a:t> ovum – passed with </a:t>
            </a:r>
            <a:r>
              <a:rPr lang="en-US" dirty="0" err="1" smtClean="0"/>
              <a:t>faeces</a:t>
            </a:r>
            <a:r>
              <a:rPr lang="en-US" dirty="0" smtClean="0"/>
              <a:t>; when freshly passed not infective</a:t>
            </a:r>
          </a:p>
          <a:p>
            <a:pPr marL="36576" indent="0">
              <a:buFont typeface="Wingdings" pitchFamily="2" charset="2"/>
              <a:buChar char="v"/>
            </a:pPr>
            <a:r>
              <a:rPr lang="en-US" dirty="0" smtClean="0"/>
              <a:t>Stage 2- </a:t>
            </a:r>
            <a:r>
              <a:rPr lang="en-US" b="1" dirty="0" smtClean="0"/>
              <a:t>Development in soil – </a:t>
            </a:r>
            <a:r>
              <a:rPr lang="en-US" dirty="0" err="1" smtClean="0"/>
              <a:t>rhabditiform</a:t>
            </a:r>
            <a:r>
              <a:rPr lang="en-US" dirty="0" smtClean="0"/>
              <a:t> larva develops in 10 – 14 days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36576" indent="0">
              <a:buNone/>
            </a:pPr>
            <a:endParaRPr lang="en-US" dirty="0" smtClean="0"/>
          </a:p>
          <a:p>
            <a:pPr marL="36576" indent="0">
              <a:buFont typeface="Wingdings" pitchFamily="2" charset="2"/>
              <a:buChar char="v"/>
            </a:pPr>
            <a:r>
              <a:rPr lang="en-US" dirty="0" smtClean="0"/>
              <a:t>Stage 3- </a:t>
            </a:r>
            <a:r>
              <a:rPr lang="en-US" b="1" dirty="0" smtClean="0"/>
              <a:t>Infection by ingestion and liberation of larvae – </a:t>
            </a:r>
            <a:r>
              <a:rPr lang="en-US" dirty="0" smtClean="0"/>
              <a:t>upper part of small intestine</a:t>
            </a:r>
          </a:p>
          <a:p>
            <a:pPr marL="36576" indent="0">
              <a:buNone/>
            </a:pPr>
            <a:endParaRPr lang="en-US" dirty="0" smtClean="0"/>
          </a:p>
          <a:p>
            <a:pPr marL="36576" indent="0">
              <a:buNone/>
            </a:pPr>
            <a:endParaRPr lang="en-US" dirty="0" smtClean="0"/>
          </a:p>
          <a:p>
            <a:pPr marL="36576" indent="0">
              <a:buFont typeface="Wingdings" pitchFamily="2" charset="2"/>
              <a:buChar char="v"/>
            </a:pPr>
            <a:r>
              <a:rPr lang="en-US" dirty="0" smtClean="0"/>
              <a:t>Stage 4- </a:t>
            </a:r>
            <a:r>
              <a:rPr lang="en-US" b="1" dirty="0" smtClean="0"/>
              <a:t>Migration through the lungs – </a:t>
            </a:r>
            <a:r>
              <a:rPr lang="en-US" dirty="0" smtClean="0"/>
              <a:t>burrow the intestine  goes to liver – live 3- 4 days – go to heart and reach lungs</a:t>
            </a:r>
          </a:p>
          <a:p>
            <a:pPr marL="36576" indent="0">
              <a:buNone/>
            </a:pPr>
            <a:endParaRPr lang="en-US" dirty="0" smtClean="0"/>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36576" indent="0">
              <a:buNone/>
            </a:pPr>
            <a:endParaRPr lang="en-US" dirty="0" smtClean="0"/>
          </a:p>
          <a:p>
            <a:pPr marL="36576" indent="0">
              <a:buFont typeface="Wingdings" pitchFamily="2" charset="2"/>
              <a:buChar char="v"/>
            </a:pPr>
            <a:r>
              <a:rPr lang="en-US" dirty="0" smtClean="0"/>
              <a:t>Stage 5- </a:t>
            </a:r>
            <a:r>
              <a:rPr lang="en-US" b="1" dirty="0" smtClean="0"/>
              <a:t>Re- entry into the stomach and the small intestine –</a:t>
            </a:r>
            <a:r>
              <a:rPr lang="en-US" dirty="0" smtClean="0"/>
              <a:t> crawl up from alveoli – trachea –bronchus- larynx – pharynx and swallowed</a:t>
            </a:r>
          </a:p>
          <a:p>
            <a:pPr marL="36576" indent="0">
              <a:buNone/>
            </a:pPr>
            <a:endParaRPr lang="en-US" b="1" dirty="0" smtClean="0"/>
          </a:p>
          <a:p>
            <a:pPr marL="36576" indent="0">
              <a:buFont typeface="Wingdings" pitchFamily="2" charset="2"/>
              <a:buChar char="v"/>
            </a:pPr>
            <a:r>
              <a:rPr lang="en-US" dirty="0" smtClean="0"/>
              <a:t>Stage 6- </a:t>
            </a:r>
            <a:r>
              <a:rPr lang="en-US" b="1" dirty="0" smtClean="0"/>
              <a:t>Sexual maturity and egg liberation </a:t>
            </a:r>
            <a:r>
              <a:rPr lang="en-US" dirty="0" smtClean="0"/>
              <a:t> - swallowed larva matures in 6 – 10 weeks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381000"/>
            <a:ext cx="8534400" cy="57451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b="1" dirty="0" smtClean="0"/>
              <a:t>Pathogenesis</a:t>
            </a:r>
            <a:r>
              <a:rPr lang="en-US" dirty="0" smtClean="0"/>
              <a:t> </a:t>
            </a:r>
          </a:p>
          <a:p>
            <a:r>
              <a:rPr lang="en-US" dirty="0" smtClean="0"/>
              <a:t>Mode of infection - By swallowing ripe </a:t>
            </a:r>
            <a:r>
              <a:rPr lang="en-US" dirty="0" err="1" smtClean="0"/>
              <a:t>Ascaris</a:t>
            </a:r>
            <a:r>
              <a:rPr lang="en-US" dirty="0" smtClean="0"/>
              <a:t> eggs with raw vegetables</a:t>
            </a:r>
          </a:p>
          <a:p>
            <a:pPr>
              <a:buNone/>
            </a:pPr>
            <a:endParaRPr lang="en-US" dirty="0" smtClean="0"/>
          </a:p>
          <a:p>
            <a:r>
              <a:rPr lang="en-US" dirty="0" smtClean="0"/>
              <a:t>Contaminated water supplies</a:t>
            </a:r>
          </a:p>
          <a:p>
            <a:pPr>
              <a:buNone/>
            </a:pPr>
            <a:endParaRPr lang="en-US" dirty="0" smtClean="0"/>
          </a:p>
          <a:p>
            <a:r>
              <a:rPr lang="en-US" dirty="0" smtClean="0"/>
              <a:t>Inhalation of desiccated eggs in the dust</a:t>
            </a:r>
          </a:p>
          <a:p>
            <a:endParaRPr lang="en-US" dirty="0" smtClean="0"/>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endParaRPr lang="en-US" dirty="0" smtClean="0"/>
          </a:p>
          <a:p>
            <a:r>
              <a:rPr lang="en-US" dirty="0" smtClean="0"/>
              <a:t>INFECTING AGENT :  </a:t>
            </a:r>
            <a:r>
              <a:rPr lang="en-US" dirty="0" err="1" smtClean="0"/>
              <a:t>Embryonated</a:t>
            </a:r>
            <a:r>
              <a:rPr lang="en-US" dirty="0" smtClean="0"/>
              <a:t> egg</a:t>
            </a:r>
          </a:p>
          <a:p>
            <a:pPr>
              <a:buNone/>
            </a:pPr>
            <a:endParaRPr lang="en-US" dirty="0" smtClean="0"/>
          </a:p>
          <a:p>
            <a:r>
              <a:rPr lang="en-US" dirty="0" smtClean="0"/>
              <a:t>PORTAL OF ENTRY  :  Alimentary canal</a:t>
            </a:r>
          </a:p>
          <a:p>
            <a:pPr>
              <a:buNone/>
            </a:pPr>
            <a:endParaRPr lang="en-US" dirty="0" smtClean="0"/>
          </a:p>
          <a:p>
            <a:r>
              <a:rPr lang="en-US" dirty="0" smtClean="0"/>
              <a:t>MIGRATION OF LARVAE :  through lungs</a:t>
            </a:r>
          </a:p>
          <a:p>
            <a:pPr>
              <a:buNone/>
            </a:pPr>
            <a:endParaRPr lang="en-US" dirty="0" smtClean="0"/>
          </a:p>
          <a:p>
            <a:r>
              <a:rPr lang="en-US" dirty="0" smtClean="0"/>
              <a:t>SITE OF LOCATION  :  Small intestine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b="1" dirty="0" smtClean="0"/>
              <a:t>IMMUNOLOGY </a:t>
            </a:r>
          </a:p>
          <a:p>
            <a:pPr>
              <a:buNone/>
            </a:pPr>
            <a:endParaRPr lang="en-US" b="1" dirty="0" smtClean="0"/>
          </a:p>
          <a:p>
            <a:r>
              <a:rPr lang="en-US" dirty="0" smtClean="0"/>
              <a:t>Antibodies liberated during </a:t>
            </a:r>
            <a:r>
              <a:rPr lang="en-US" dirty="0" err="1" smtClean="0"/>
              <a:t>moulding</a:t>
            </a:r>
            <a:r>
              <a:rPr lang="en-US" dirty="0" smtClean="0"/>
              <a:t> period of the larvae produce protective antibodies </a:t>
            </a:r>
          </a:p>
          <a:p>
            <a:pPr>
              <a:buNone/>
            </a:pPr>
            <a:endParaRPr lang="en-US" dirty="0" smtClean="0"/>
          </a:p>
          <a:p>
            <a:r>
              <a:rPr lang="en-US" dirty="0" smtClean="0"/>
              <a:t>Severe allergic reaction</a:t>
            </a:r>
          </a:p>
          <a:p>
            <a:pPr>
              <a:buNone/>
            </a:pPr>
            <a:endParaRPr lang="en-US" dirty="0" smtClean="0"/>
          </a:p>
          <a:p>
            <a:r>
              <a:rPr lang="en-US" dirty="0" err="1" smtClean="0"/>
              <a:t>Eosinophilic</a:t>
            </a:r>
            <a:r>
              <a:rPr lang="en-US" dirty="0" smtClean="0"/>
              <a:t> count increased</a:t>
            </a:r>
          </a:p>
          <a:p>
            <a:pPr>
              <a:buNone/>
            </a:pP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b="1" dirty="0" smtClean="0"/>
              <a:t>PATHOGENICITY AND CLINICAL FEATURES</a:t>
            </a:r>
          </a:p>
          <a:p>
            <a:r>
              <a:rPr lang="en-US" dirty="0" smtClean="0"/>
              <a:t>Symptoms divided into two groups:</a:t>
            </a:r>
          </a:p>
          <a:p>
            <a:pPr marL="550926" indent="-514350">
              <a:buAutoNum type="arabicParenBoth"/>
            </a:pPr>
            <a:r>
              <a:rPr lang="en-US" dirty="0" smtClean="0"/>
              <a:t>Symptoms due to migrating larvae:</a:t>
            </a:r>
          </a:p>
          <a:p>
            <a:pPr marL="36576" indent="0" algn="just">
              <a:buNone/>
            </a:pPr>
            <a:r>
              <a:rPr lang="en-US" dirty="0" smtClean="0"/>
              <a:t>   - Larvae in the lungs: </a:t>
            </a:r>
            <a:r>
              <a:rPr lang="en-US" dirty="0" err="1" smtClean="0"/>
              <a:t>Ascaris</a:t>
            </a:r>
            <a:r>
              <a:rPr lang="en-US" dirty="0" smtClean="0"/>
              <a:t> pneumonia(LOEFFLER’S SYNDROME); fever, cough, </a:t>
            </a:r>
            <a:r>
              <a:rPr lang="en-US" dirty="0" err="1" smtClean="0"/>
              <a:t>dyspnea</a:t>
            </a:r>
            <a:r>
              <a:rPr lang="en-US" dirty="0" smtClean="0"/>
              <a:t>; sputum blood tinged; </a:t>
            </a:r>
            <a:r>
              <a:rPr lang="en-US" dirty="0" err="1" smtClean="0"/>
              <a:t>urticarial</a:t>
            </a:r>
            <a:r>
              <a:rPr lang="en-US" dirty="0" smtClean="0"/>
              <a:t> rash and </a:t>
            </a:r>
            <a:r>
              <a:rPr lang="en-US" dirty="0" err="1" smtClean="0"/>
              <a:t>eosinophilia</a:t>
            </a:r>
            <a:endParaRPr lang="en-US" dirty="0" smtClean="0"/>
          </a:p>
          <a:p>
            <a:pPr marL="36576" indent="0">
              <a:buNone/>
            </a:pPr>
            <a:r>
              <a:rPr lang="en-US" dirty="0" smtClean="0"/>
              <a:t>   </a:t>
            </a:r>
          </a:p>
          <a:p>
            <a:pPr>
              <a:buNone/>
            </a:pP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10200"/>
          </a:xfrm>
        </p:spPr>
        <p:txBody>
          <a:bodyPr/>
          <a:lstStyle/>
          <a:p>
            <a:pPr>
              <a:buNone/>
            </a:pPr>
            <a:r>
              <a:rPr lang="en-US" dirty="0" smtClean="0"/>
              <a:t>	-larvae in general circulation:</a:t>
            </a:r>
          </a:p>
          <a:p>
            <a:pPr algn="just">
              <a:buNone/>
            </a:pPr>
            <a:r>
              <a:rPr lang="en-US" dirty="0" smtClean="0"/>
              <a:t>			 If they pass beyond the pulmonary capillaries and reach general circulation it can produce unusual clinical symptoms and also disturbances due to their presence in the brain, spinal cord, heart and kidneys.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14400"/>
            <a:ext cx="5867400" cy="3505200"/>
          </a:xfrm>
        </p:spPr>
        <p:txBody>
          <a:bodyPr/>
          <a:lstStyle/>
          <a:p>
            <a:pPr>
              <a:buNone/>
            </a:pPr>
            <a:r>
              <a:rPr lang="en-US" dirty="0" smtClean="0"/>
              <a:t>Female worms are divided into </a:t>
            </a:r>
          </a:p>
          <a:p>
            <a:r>
              <a:rPr lang="en-US" dirty="0" smtClean="0"/>
              <a:t>Viviparous</a:t>
            </a:r>
          </a:p>
          <a:p>
            <a:r>
              <a:rPr lang="en-US" dirty="0" smtClean="0"/>
              <a:t>Oviparous</a:t>
            </a:r>
          </a:p>
          <a:p>
            <a:r>
              <a:rPr lang="en-US" dirty="0" err="1" smtClean="0"/>
              <a:t>Ovo</a:t>
            </a:r>
            <a:r>
              <a:rPr lang="en-US" dirty="0" smtClean="0"/>
              <a:t>- </a:t>
            </a:r>
            <a:r>
              <a:rPr lang="en-US" dirty="0" err="1" smtClean="0"/>
              <a:t>vivparous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36576" indent="0">
              <a:buNone/>
            </a:pPr>
            <a:r>
              <a:rPr lang="en-US" dirty="0" smtClean="0"/>
              <a:t>2) Symptoms due to adult worms:</a:t>
            </a:r>
          </a:p>
          <a:p>
            <a:r>
              <a:rPr lang="en-US" dirty="0" smtClean="0"/>
              <a:t>Incubation period: 60 to 75 days</a:t>
            </a:r>
          </a:p>
          <a:p>
            <a:r>
              <a:rPr lang="en-US" dirty="0" smtClean="0"/>
              <a:t>Pathogenesis: adult worm produce its pathogenic effects in following ways:</a:t>
            </a:r>
          </a:p>
          <a:p>
            <a:pPr marL="36576" indent="0" algn="just">
              <a:buNone/>
            </a:pPr>
            <a:r>
              <a:rPr lang="en-US" dirty="0" smtClean="0"/>
              <a:t>(a) </a:t>
            </a:r>
            <a:r>
              <a:rPr lang="en-US" dirty="0" err="1" smtClean="0"/>
              <a:t>Spoliative</a:t>
            </a:r>
            <a:r>
              <a:rPr lang="en-US" dirty="0" smtClean="0"/>
              <a:t> action: by robbing the host of its nutrition; observed in </a:t>
            </a:r>
            <a:r>
              <a:rPr lang="en-US" dirty="0" err="1" smtClean="0"/>
              <a:t>hyperinfected</a:t>
            </a:r>
            <a:r>
              <a:rPr lang="en-US" dirty="0" smtClean="0"/>
              <a:t> in children- produce PEM. Also cause vitamin A deficiency(night blindness)</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endParaRPr lang="en-US" dirty="0" smtClean="0"/>
          </a:p>
          <a:p>
            <a:pPr>
              <a:buNone/>
            </a:pPr>
            <a:endParaRPr lang="en-US" dirty="0" smtClean="0"/>
          </a:p>
          <a:p>
            <a:pPr algn="just">
              <a:buNone/>
            </a:pPr>
            <a:r>
              <a:rPr lang="en-US" dirty="0" smtClean="0"/>
              <a:t>(b) Toxic action: body fluid when absorbed is toxic gives rise to typhoid like fever, also produce allergic manifestations such as </a:t>
            </a:r>
            <a:r>
              <a:rPr lang="en-US" dirty="0" err="1" smtClean="0"/>
              <a:t>urticarial</a:t>
            </a:r>
            <a:r>
              <a:rPr lang="en-US" dirty="0" smtClean="0"/>
              <a:t>, </a:t>
            </a:r>
            <a:r>
              <a:rPr lang="en-US" dirty="0" err="1" smtClean="0"/>
              <a:t>oedema</a:t>
            </a:r>
            <a:r>
              <a:rPr lang="en-US" dirty="0" smtClean="0"/>
              <a:t> of the face, conjunctivitis and irritation of the upper respiratory tract.</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dirty="0" smtClean="0"/>
              <a:t>(c)Mechanical effects: </a:t>
            </a:r>
          </a:p>
          <a:p>
            <a:pPr marL="514350" indent="-514350">
              <a:buNone/>
            </a:pPr>
            <a:r>
              <a:rPr lang="en-US" dirty="0" smtClean="0"/>
              <a:t>1.	occurrence of </a:t>
            </a:r>
            <a:r>
              <a:rPr lang="en-US" dirty="0" err="1" smtClean="0"/>
              <a:t>intussusception</a:t>
            </a:r>
            <a:endParaRPr lang="en-US" dirty="0" smtClean="0"/>
          </a:p>
          <a:p>
            <a:pPr marL="514350" indent="-514350">
              <a:buNone/>
            </a:pPr>
            <a:endParaRPr lang="en-US" dirty="0" smtClean="0"/>
          </a:p>
          <a:p>
            <a:pPr marL="514350" indent="-514350">
              <a:buNone/>
            </a:pPr>
            <a:r>
              <a:rPr lang="en-US" dirty="0" smtClean="0"/>
              <a:t>2. penetrate through the ulcers of the alimentary canal</a:t>
            </a:r>
          </a:p>
          <a:p>
            <a:pPr marL="514350" indent="-514350">
              <a:buNone/>
            </a:pPr>
            <a:endParaRPr lang="en-US" dirty="0" smtClean="0"/>
          </a:p>
          <a:p>
            <a:pPr marL="514350" indent="-514350">
              <a:buNone/>
            </a:pPr>
            <a:r>
              <a:rPr lang="en-US" dirty="0" smtClean="0"/>
              <a:t>3.  Intestinal obstruction by forming a bolus(young children) </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237"/>
            <a:ext cx="8229600" cy="5745163"/>
          </a:xfrm>
        </p:spPr>
        <p:txBody>
          <a:bodyPr>
            <a:normAutofit/>
          </a:bodyPr>
          <a:lstStyle/>
          <a:p>
            <a:pPr>
              <a:buNone/>
            </a:pPr>
            <a:r>
              <a:rPr lang="en-US" b="1" dirty="0" smtClean="0"/>
              <a:t> ECTOPIC ASCARIASIS </a:t>
            </a:r>
          </a:p>
          <a:p>
            <a:pPr>
              <a:buNone/>
            </a:pPr>
            <a:endParaRPr lang="en-US" b="1" dirty="0" smtClean="0"/>
          </a:p>
          <a:p>
            <a:pPr algn="just"/>
            <a:r>
              <a:rPr lang="en-US" dirty="0" smtClean="0"/>
              <a:t>Worms migrate – enter stomach – may be vomited out or pass through the </a:t>
            </a:r>
            <a:r>
              <a:rPr lang="en-US" dirty="0" err="1" smtClean="0"/>
              <a:t>oesophagus</a:t>
            </a:r>
            <a:r>
              <a:rPr lang="en-US" dirty="0" smtClean="0"/>
              <a:t> at night ; during migration it accidently enters into the respiratory passage  causing suffocation  by blocking the </a:t>
            </a:r>
            <a:r>
              <a:rPr lang="en-US" dirty="0" err="1" smtClean="0"/>
              <a:t>rima</a:t>
            </a:r>
            <a:r>
              <a:rPr lang="en-US" dirty="0" smtClean="0"/>
              <a:t> glottides or even enter into a bronchus.</a:t>
            </a:r>
          </a:p>
          <a:p>
            <a:pPr>
              <a:buNone/>
            </a:pP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772400" cy="3962400"/>
          </a:xfrm>
        </p:spPr>
        <p:txBody>
          <a:bodyPr>
            <a:normAutofit/>
          </a:bodyPr>
          <a:lstStyle/>
          <a:p>
            <a:pPr marL="36576" indent="0" algn="just">
              <a:buNone/>
            </a:pPr>
            <a:r>
              <a:rPr lang="en-US" dirty="0" smtClean="0"/>
              <a:t>wandering </a:t>
            </a:r>
            <a:r>
              <a:rPr lang="en-US" dirty="0" err="1" smtClean="0"/>
              <a:t>ascaris</a:t>
            </a:r>
            <a:r>
              <a:rPr lang="en-US" dirty="0" smtClean="0"/>
              <a:t> – enter lumen of an appendix – cause appendicitis</a:t>
            </a:r>
          </a:p>
          <a:p>
            <a:pPr marL="36576" indent="0" algn="just">
              <a:buNone/>
            </a:pPr>
            <a:r>
              <a:rPr lang="en-US" dirty="0" smtClean="0"/>
              <a:t> If they enter </a:t>
            </a:r>
            <a:r>
              <a:rPr lang="en-US" dirty="0" err="1" smtClean="0"/>
              <a:t>biliary</a:t>
            </a:r>
            <a:r>
              <a:rPr lang="en-US" dirty="0" smtClean="0"/>
              <a:t> passage- obstructive jaundice and acute </a:t>
            </a:r>
            <a:r>
              <a:rPr lang="en-US" dirty="0" err="1" smtClean="0"/>
              <a:t>haemorrhagic</a:t>
            </a:r>
            <a:r>
              <a:rPr lang="en-US" dirty="0" smtClean="0"/>
              <a:t> pancreatitis; sometime penetrates high up in liver causing one or more abscess.</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b="1" dirty="0" smtClean="0"/>
              <a:t>LABORATORY DIAGNOSIS </a:t>
            </a:r>
          </a:p>
          <a:p>
            <a:pPr marL="608076" indent="-571500">
              <a:buAutoNum type="romanUcPeriod"/>
            </a:pPr>
            <a:r>
              <a:rPr lang="en-US" b="1" dirty="0" smtClean="0"/>
              <a:t>DIRECT EVIDENCES</a:t>
            </a:r>
            <a:r>
              <a:rPr lang="en-US" dirty="0" smtClean="0"/>
              <a:t>:</a:t>
            </a:r>
          </a:p>
          <a:p>
            <a:pPr marL="36576" indent="0">
              <a:buNone/>
            </a:pPr>
            <a:r>
              <a:rPr lang="en-US" dirty="0" smtClean="0"/>
              <a:t>a) </a:t>
            </a:r>
            <a:r>
              <a:rPr lang="en-US" b="1" dirty="0" smtClean="0"/>
              <a:t>Finding of adult worms </a:t>
            </a:r>
          </a:p>
          <a:p>
            <a:pPr marL="36576" indent="0">
              <a:buNone/>
            </a:pPr>
            <a:r>
              <a:rPr lang="en-US" dirty="0" smtClean="0"/>
              <a:t>    -  </a:t>
            </a:r>
            <a:r>
              <a:rPr lang="en-US" b="1" dirty="0" smtClean="0"/>
              <a:t>in the stool or vomit</a:t>
            </a:r>
          </a:p>
          <a:p>
            <a:pPr marL="36576" indent="0" algn="just">
              <a:buNone/>
            </a:pPr>
            <a:r>
              <a:rPr lang="en-US" b="1" dirty="0" smtClean="0"/>
              <a:t>    - x-ray - diagnosis</a:t>
            </a:r>
            <a:r>
              <a:rPr lang="en-US" dirty="0" smtClean="0"/>
              <a:t>-demonstrated by radiography with barium emulsion, ingested by the worm within 4 to 6 hours- casts an opaque shadow( string like shadow)</a:t>
            </a:r>
          </a:p>
          <a:p>
            <a:pPr marL="36576" indent="0">
              <a:buNone/>
            </a:pPr>
            <a:r>
              <a:rPr lang="en-US" dirty="0" smtClean="0"/>
              <a:t>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36576" indent="0">
              <a:buNone/>
            </a:pPr>
            <a:r>
              <a:rPr lang="en-US" dirty="0" smtClean="0"/>
              <a:t>(b) </a:t>
            </a:r>
            <a:r>
              <a:rPr lang="en-US" b="1" dirty="0" smtClean="0"/>
              <a:t>Finding of eggs</a:t>
            </a:r>
          </a:p>
          <a:p>
            <a:pPr marL="36576" indent="0" algn="just">
              <a:buNone/>
            </a:pPr>
            <a:r>
              <a:rPr lang="en-US" dirty="0" smtClean="0"/>
              <a:t>-</a:t>
            </a:r>
            <a:r>
              <a:rPr lang="en-US" b="1" dirty="0" smtClean="0"/>
              <a:t>in the stool</a:t>
            </a:r>
            <a:r>
              <a:rPr lang="en-US" dirty="0" smtClean="0"/>
              <a:t>: can be easily detected by a direct </a:t>
            </a:r>
            <a:r>
              <a:rPr lang="en-US" dirty="0" err="1" smtClean="0"/>
              <a:t>microscopical</a:t>
            </a:r>
            <a:r>
              <a:rPr lang="en-US" dirty="0" smtClean="0"/>
              <a:t> examination of a saline emulsion of the stool. Concentration by floatation method may be employed for the detection of eggs in the stool. </a:t>
            </a:r>
            <a:r>
              <a:rPr lang="en-US" dirty="0" err="1" smtClean="0"/>
              <a:t>Unfertilised</a:t>
            </a:r>
            <a:r>
              <a:rPr lang="en-US" dirty="0" smtClean="0"/>
              <a:t> eggs do not float in salt solution</a:t>
            </a:r>
          </a:p>
          <a:p>
            <a:pPr marL="36576" indent="0" algn="just">
              <a:buNone/>
            </a:pPr>
            <a:r>
              <a:rPr lang="en-US" dirty="0" smtClean="0"/>
              <a:t>    -</a:t>
            </a:r>
            <a:r>
              <a:rPr lang="en-US" b="1" dirty="0" smtClean="0"/>
              <a:t>in the bile</a:t>
            </a:r>
            <a:r>
              <a:rPr lang="en-US" dirty="0" smtClean="0"/>
              <a:t>: </a:t>
            </a:r>
            <a:r>
              <a:rPr lang="en-US" dirty="0" err="1" smtClean="0"/>
              <a:t>microscopical</a:t>
            </a:r>
            <a:r>
              <a:rPr lang="en-US" dirty="0" smtClean="0"/>
              <a:t> examination of the bile obtained by duodenal intubation may reveal </a:t>
            </a:r>
            <a:r>
              <a:rPr lang="en-US" dirty="0" err="1" smtClean="0"/>
              <a:t>ascaris</a:t>
            </a:r>
            <a:r>
              <a:rPr lang="en-US" dirty="0" smtClean="0"/>
              <a:t> eggs.</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II. </a:t>
            </a:r>
            <a:r>
              <a:rPr lang="en-US" b="1" dirty="0" smtClean="0"/>
              <a:t>INDIRECT EVIDENCE</a:t>
            </a:r>
            <a:r>
              <a:rPr lang="en-US" dirty="0" smtClean="0"/>
              <a:t>:</a:t>
            </a:r>
          </a:p>
          <a:p>
            <a:pPr algn="just">
              <a:buFontTx/>
              <a:buChar char="-"/>
            </a:pPr>
            <a:r>
              <a:rPr lang="en-US" b="1" dirty="0" smtClean="0"/>
              <a:t>Blood examination </a:t>
            </a:r>
            <a:r>
              <a:rPr lang="en-US" dirty="0" smtClean="0"/>
              <a:t>- at early stage of invasion-</a:t>
            </a:r>
            <a:r>
              <a:rPr lang="en-US" dirty="0" err="1" smtClean="0"/>
              <a:t>eosinophilia</a:t>
            </a:r>
            <a:r>
              <a:rPr lang="en-US" dirty="0" smtClean="0"/>
              <a:t> ; in intestinal phase- associated </a:t>
            </a:r>
            <a:r>
              <a:rPr lang="en-US" dirty="0" err="1" smtClean="0"/>
              <a:t>strongyloidiasis</a:t>
            </a:r>
            <a:r>
              <a:rPr lang="en-US" dirty="0" smtClean="0"/>
              <a:t> or </a:t>
            </a:r>
            <a:r>
              <a:rPr lang="en-US" dirty="0" err="1" smtClean="0"/>
              <a:t>toxocariasis</a:t>
            </a:r>
            <a:r>
              <a:rPr lang="en-US" dirty="0" smtClean="0"/>
              <a:t>.</a:t>
            </a:r>
          </a:p>
          <a:p>
            <a:pPr algn="just">
              <a:buFontTx/>
              <a:buChar char="-"/>
            </a:pPr>
            <a:r>
              <a:rPr lang="en-US" b="1" dirty="0" smtClean="0"/>
              <a:t>Dermal reaction </a:t>
            </a:r>
            <a:r>
              <a:rPr lang="en-US" dirty="0" smtClean="0"/>
              <a:t>(allergic)- “scratch test” with powdered </a:t>
            </a:r>
            <a:r>
              <a:rPr lang="en-US" dirty="0" err="1" smtClean="0"/>
              <a:t>ascaris</a:t>
            </a:r>
            <a:r>
              <a:rPr lang="en-US" dirty="0" smtClean="0"/>
              <a:t> antigen found to be positive.</a:t>
            </a:r>
          </a:p>
          <a:p>
            <a:pPr>
              <a:buFontTx/>
              <a:buChar char="-"/>
            </a:pPr>
            <a:r>
              <a:rPr lang="en-US" b="1" dirty="0" smtClean="0"/>
              <a:t>Serological test  </a:t>
            </a:r>
            <a:r>
              <a:rPr lang="en-US" dirty="0" smtClean="0"/>
              <a:t>– useful in diagnosis of extra intestinal </a:t>
            </a:r>
            <a:r>
              <a:rPr lang="en-US" dirty="0" err="1" smtClean="0"/>
              <a:t>ascariasis</a:t>
            </a:r>
            <a:r>
              <a:rPr lang="en-US" dirty="0" smtClean="0"/>
              <a:t>.</a:t>
            </a:r>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b="1" dirty="0" smtClean="0"/>
              <a:t>PROPHYLAXIS</a:t>
            </a:r>
          </a:p>
          <a:p>
            <a:r>
              <a:rPr lang="en-US" dirty="0" smtClean="0"/>
              <a:t>Measures consist of :</a:t>
            </a:r>
          </a:p>
          <a:p>
            <a:pPr marL="36576" indent="0">
              <a:buNone/>
            </a:pPr>
            <a:r>
              <a:rPr lang="en-US" dirty="0" smtClean="0"/>
              <a:t>   - proper disposal of human </a:t>
            </a:r>
            <a:r>
              <a:rPr lang="en-US" dirty="0" err="1" smtClean="0"/>
              <a:t>faeces</a:t>
            </a:r>
            <a:endParaRPr lang="en-US" dirty="0" smtClean="0"/>
          </a:p>
          <a:p>
            <a:pPr marL="36576" indent="0">
              <a:buNone/>
            </a:pPr>
            <a:r>
              <a:rPr lang="en-US" dirty="0" smtClean="0"/>
              <a:t>   - treatment of parasitized individuals</a:t>
            </a:r>
          </a:p>
          <a:p>
            <a:pPr marL="36576" indent="0">
              <a:buNone/>
            </a:pPr>
            <a:r>
              <a:rPr lang="en-US" dirty="0" smtClean="0"/>
              <a:t>   - education of children in schools on sanitary laws and hygiene. </a:t>
            </a:r>
            <a:endParaRPr lang="en-US" smtClean="0"/>
          </a:p>
          <a:p>
            <a:pPr>
              <a:buNone/>
            </a:pP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b="1" dirty="0" smtClean="0"/>
              <a:t>Life cycle </a:t>
            </a:r>
          </a:p>
          <a:p>
            <a:r>
              <a:rPr lang="en-US" dirty="0" smtClean="0"/>
              <a:t>In one host – man</a:t>
            </a:r>
          </a:p>
          <a:p>
            <a:r>
              <a:rPr lang="en-US" dirty="0" smtClean="0"/>
              <a:t>Except in </a:t>
            </a:r>
            <a:r>
              <a:rPr lang="en-US" dirty="0" err="1" smtClean="0"/>
              <a:t>filaria</a:t>
            </a:r>
            <a:r>
              <a:rPr lang="en-US" dirty="0" smtClean="0"/>
              <a:t> and </a:t>
            </a:r>
            <a:r>
              <a:rPr lang="en-US" dirty="0" err="1" smtClean="0"/>
              <a:t>dracuncula</a:t>
            </a:r>
            <a:r>
              <a:rPr lang="en-US" dirty="0" smtClean="0"/>
              <a:t> where insect host is needed</a:t>
            </a:r>
          </a:p>
          <a:p>
            <a:pPr>
              <a:buNone/>
            </a:pP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dirty="0" smtClean="0"/>
              <a:t>Modes of infection</a:t>
            </a:r>
          </a:p>
          <a:p>
            <a:r>
              <a:rPr lang="en-US" dirty="0" smtClean="0"/>
              <a:t>Ingestion -  of </a:t>
            </a:r>
            <a:r>
              <a:rPr lang="en-US" dirty="0" err="1" smtClean="0"/>
              <a:t>embryonated</a:t>
            </a:r>
            <a:r>
              <a:rPr lang="en-US" dirty="0" smtClean="0"/>
              <a:t> egg</a:t>
            </a:r>
          </a:p>
          <a:p>
            <a:r>
              <a:rPr lang="en-US" dirty="0" smtClean="0"/>
              <a:t>Penetration of skin</a:t>
            </a:r>
          </a:p>
          <a:p>
            <a:r>
              <a:rPr lang="en-US" dirty="0" smtClean="0"/>
              <a:t>Blood sucking insect</a:t>
            </a:r>
          </a:p>
          <a:p>
            <a:r>
              <a:rPr lang="en-US" dirty="0" smtClean="0"/>
              <a:t>Inhalation of dust contain egg</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b="1" dirty="0" err="1" smtClean="0"/>
              <a:t>Classifi</a:t>
            </a:r>
            <a:r>
              <a:rPr lang="en-US" b="1" dirty="0" smtClean="0"/>
              <a:t> </a:t>
            </a:r>
            <a:r>
              <a:rPr lang="en-US" b="1" dirty="0" err="1" smtClean="0"/>
              <a:t>cation</a:t>
            </a:r>
            <a:endParaRPr lang="en-US" b="1" dirty="0" smtClean="0"/>
          </a:p>
          <a:p>
            <a:pPr>
              <a:buNone/>
            </a:pPr>
            <a:r>
              <a:rPr lang="en-US" b="1" dirty="0" smtClean="0"/>
              <a:t>INTESTINAL :</a:t>
            </a:r>
          </a:p>
          <a:p>
            <a:r>
              <a:rPr lang="en-US" b="1" dirty="0" smtClean="0">
                <a:solidFill>
                  <a:srgbClr val="00B0F0"/>
                </a:solidFill>
              </a:rPr>
              <a:t>Small intestine- </a:t>
            </a:r>
          </a:p>
          <a:p>
            <a:pPr lvl="1"/>
            <a:r>
              <a:rPr lang="en-US" dirty="0" err="1" smtClean="0"/>
              <a:t>Ascaris</a:t>
            </a:r>
            <a:r>
              <a:rPr lang="en-US" dirty="0" smtClean="0"/>
              <a:t> </a:t>
            </a:r>
            <a:r>
              <a:rPr lang="en-US" dirty="0" err="1" smtClean="0"/>
              <a:t>lumbricoides</a:t>
            </a:r>
            <a:endParaRPr lang="en-US" dirty="0" smtClean="0"/>
          </a:p>
          <a:p>
            <a:pPr lvl="1"/>
            <a:r>
              <a:rPr lang="en-US" dirty="0" err="1" smtClean="0"/>
              <a:t>Acylostoma</a:t>
            </a:r>
            <a:r>
              <a:rPr lang="en-US" dirty="0" smtClean="0"/>
              <a:t> </a:t>
            </a:r>
            <a:r>
              <a:rPr lang="en-US" dirty="0" err="1" smtClean="0"/>
              <a:t>duodenale</a:t>
            </a:r>
            <a:endParaRPr lang="en-US" dirty="0" smtClean="0"/>
          </a:p>
          <a:p>
            <a:pPr lvl="1"/>
            <a:r>
              <a:rPr lang="en-US" dirty="0" err="1" smtClean="0"/>
              <a:t>Trichinella</a:t>
            </a:r>
            <a:r>
              <a:rPr lang="en-US" dirty="0" smtClean="0"/>
              <a:t> </a:t>
            </a:r>
            <a:r>
              <a:rPr lang="en-US" dirty="0" err="1" smtClean="0"/>
              <a:t>spiralis</a:t>
            </a:r>
            <a:endParaRPr lang="en-US" dirty="0" smtClean="0"/>
          </a:p>
          <a:p>
            <a:r>
              <a:rPr lang="en-US" b="1" dirty="0" err="1" smtClean="0">
                <a:solidFill>
                  <a:srgbClr val="00B0F0"/>
                </a:solidFill>
              </a:rPr>
              <a:t>Caecum</a:t>
            </a:r>
            <a:r>
              <a:rPr lang="en-US" b="1" dirty="0" smtClean="0">
                <a:solidFill>
                  <a:srgbClr val="00B0F0"/>
                </a:solidFill>
              </a:rPr>
              <a:t> and appendix-</a:t>
            </a:r>
          </a:p>
          <a:p>
            <a:pPr lvl="1"/>
            <a:r>
              <a:rPr lang="en-US" dirty="0" err="1" smtClean="0"/>
              <a:t>Enterobius</a:t>
            </a:r>
            <a:r>
              <a:rPr lang="en-US" dirty="0" smtClean="0"/>
              <a:t> </a:t>
            </a:r>
            <a:r>
              <a:rPr lang="en-US" dirty="0" err="1" smtClean="0"/>
              <a:t>vermicularis</a:t>
            </a:r>
            <a:endParaRPr lang="en-US" dirty="0" smtClean="0"/>
          </a:p>
          <a:p>
            <a:pPr lvl="1"/>
            <a:r>
              <a:rPr lang="en-US" dirty="0" err="1" smtClean="0"/>
              <a:t>Trichuris</a:t>
            </a:r>
            <a:r>
              <a:rPr lang="en-US" dirty="0" smtClean="0"/>
              <a:t> </a:t>
            </a:r>
            <a:r>
              <a:rPr lang="en-US" dirty="0" err="1" smtClean="0"/>
              <a:t>trichura</a:t>
            </a:r>
            <a:endParaRPr lang="en-US" dirty="0" smtClean="0"/>
          </a:p>
          <a:p>
            <a:pPr>
              <a:buNone/>
            </a:pP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US" b="1" dirty="0" smtClean="0"/>
              <a:t>SOMATIC NEMATODES</a:t>
            </a:r>
          </a:p>
          <a:p>
            <a:r>
              <a:rPr lang="en-US" sz="2600" b="1" dirty="0" smtClean="0"/>
              <a:t>LYMPHATIC SYSTEM</a:t>
            </a:r>
          </a:p>
          <a:p>
            <a:pPr lvl="1"/>
            <a:r>
              <a:rPr lang="en-US" dirty="0" err="1" smtClean="0"/>
              <a:t>Wuchereria</a:t>
            </a:r>
            <a:r>
              <a:rPr lang="en-US" dirty="0" smtClean="0"/>
              <a:t> </a:t>
            </a:r>
            <a:r>
              <a:rPr lang="en-US" dirty="0" err="1" smtClean="0"/>
              <a:t>bancrofti</a:t>
            </a:r>
            <a:endParaRPr lang="en-US" dirty="0" smtClean="0"/>
          </a:p>
          <a:p>
            <a:pPr lvl="1"/>
            <a:r>
              <a:rPr lang="en-US" dirty="0" err="1" smtClean="0"/>
              <a:t>Brugia</a:t>
            </a:r>
            <a:r>
              <a:rPr lang="en-US" dirty="0" smtClean="0"/>
              <a:t> </a:t>
            </a:r>
            <a:r>
              <a:rPr lang="en-US" dirty="0" err="1" smtClean="0"/>
              <a:t>malayi</a:t>
            </a:r>
            <a:endParaRPr lang="en-US" dirty="0" smtClean="0"/>
          </a:p>
          <a:p>
            <a:r>
              <a:rPr lang="en-US" sz="2600" b="1" dirty="0" smtClean="0"/>
              <a:t>SUBCUTANEOUS TISSUES</a:t>
            </a:r>
          </a:p>
          <a:p>
            <a:pPr lvl="1"/>
            <a:r>
              <a:rPr lang="en-US" dirty="0" smtClean="0"/>
              <a:t>Loa </a:t>
            </a:r>
            <a:r>
              <a:rPr lang="en-US" dirty="0" err="1" smtClean="0"/>
              <a:t>loa</a:t>
            </a:r>
            <a:endParaRPr lang="en-US" dirty="0" smtClean="0"/>
          </a:p>
          <a:p>
            <a:pPr lvl="1"/>
            <a:r>
              <a:rPr lang="en-US" dirty="0" err="1" smtClean="0"/>
              <a:t>Oncocerca</a:t>
            </a:r>
            <a:r>
              <a:rPr lang="en-US" dirty="0" smtClean="0"/>
              <a:t> </a:t>
            </a:r>
            <a:r>
              <a:rPr lang="en-US" dirty="0" err="1" smtClean="0"/>
              <a:t>volvulus</a:t>
            </a:r>
            <a:endParaRPr lang="en-US" dirty="0" smtClean="0"/>
          </a:p>
          <a:p>
            <a:pPr lvl="1"/>
            <a:r>
              <a:rPr lang="en-US" dirty="0" err="1" smtClean="0"/>
              <a:t>Dracunculus</a:t>
            </a:r>
            <a:r>
              <a:rPr lang="en-US" dirty="0" smtClean="0"/>
              <a:t> </a:t>
            </a:r>
            <a:r>
              <a:rPr lang="en-US" dirty="0" err="1" smtClean="0"/>
              <a:t>medinensis</a:t>
            </a:r>
            <a:endParaRPr lang="en-US" dirty="0" smtClean="0"/>
          </a:p>
          <a:p>
            <a:r>
              <a:rPr lang="en-US" sz="2400" b="1" dirty="0" smtClean="0"/>
              <a:t>LUNGS</a:t>
            </a:r>
          </a:p>
          <a:p>
            <a:pPr lvl="1"/>
            <a:r>
              <a:rPr lang="en-US" dirty="0" err="1" smtClean="0"/>
              <a:t>Strongyloides</a:t>
            </a:r>
            <a:r>
              <a:rPr lang="en-US" dirty="0" smtClean="0"/>
              <a:t> </a:t>
            </a:r>
            <a:r>
              <a:rPr lang="en-US" dirty="0" err="1" smtClean="0"/>
              <a:t>stercorilis</a:t>
            </a:r>
            <a:endParaRPr lang="en-US" dirty="0" smtClean="0"/>
          </a:p>
          <a:p>
            <a:pPr>
              <a:buNone/>
            </a:pP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a:buNone/>
            </a:pPr>
            <a:r>
              <a:rPr lang="en-US" b="1" dirty="0" smtClean="0"/>
              <a:t>Diagnosis  - Intestinal nematodes</a:t>
            </a:r>
          </a:p>
          <a:p>
            <a:pPr>
              <a:buNone/>
            </a:pPr>
            <a:endParaRPr lang="en-US" b="1" dirty="0" smtClean="0"/>
          </a:p>
          <a:p>
            <a:pPr marL="800100" lvl="5" indent="-342900">
              <a:buFont typeface="Wingdings" pitchFamily="2" charset="2"/>
              <a:buChar char="v"/>
            </a:pPr>
            <a:r>
              <a:rPr lang="en-US" sz="2800" b="1" dirty="0" smtClean="0"/>
              <a:t>Egg in </a:t>
            </a:r>
            <a:r>
              <a:rPr lang="en-US" sz="2800" b="1" dirty="0" err="1" smtClean="0"/>
              <a:t>perianal</a:t>
            </a:r>
            <a:r>
              <a:rPr lang="en-US" sz="2800" b="1" dirty="0" smtClean="0"/>
              <a:t> skin</a:t>
            </a:r>
            <a:endParaRPr lang="en-US" sz="2400" b="1" dirty="0" smtClean="0"/>
          </a:p>
          <a:p>
            <a:pPr lvl="1">
              <a:buFont typeface="Wingdings" pitchFamily="2" charset="2"/>
              <a:buChar char="v"/>
            </a:pPr>
            <a:r>
              <a:rPr lang="en-US" b="1" dirty="0" smtClean="0"/>
              <a:t>Larva in stool     </a:t>
            </a:r>
          </a:p>
          <a:p>
            <a:pPr lvl="1">
              <a:buFont typeface="Wingdings" pitchFamily="2" charset="2"/>
              <a:buChar char="v"/>
            </a:pPr>
            <a:r>
              <a:rPr lang="en-US" sz="3300" b="1" dirty="0" smtClean="0"/>
              <a:t>Egg in stool  </a:t>
            </a:r>
          </a:p>
          <a:p>
            <a:pPr lvl="2">
              <a:buNone/>
            </a:pPr>
            <a:r>
              <a:rPr lang="en-US" dirty="0" smtClean="0"/>
              <a:t>		</a:t>
            </a:r>
            <a:r>
              <a:rPr lang="en-US" sz="2800" u="sng" dirty="0" err="1" smtClean="0"/>
              <a:t>Coloured</a:t>
            </a:r>
            <a:r>
              <a:rPr lang="en-US" sz="2800" u="sng" dirty="0" smtClean="0"/>
              <a:t> egg</a:t>
            </a:r>
          </a:p>
          <a:p>
            <a:pPr lvl="2">
              <a:buNone/>
            </a:pPr>
            <a:r>
              <a:rPr lang="en-US" sz="2800" dirty="0" smtClean="0"/>
              <a:t>			A. </a:t>
            </a:r>
            <a:r>
              <a:rPr lang="en-US" sz="2800" dirty="0" err="1" smtClean="0"/>
              <a:t>lumbricoides</a:t>
            </a:r>
            <a:r>
              <a:rPr lang="en-US" sz="2800" dirty="0" smtClean="0"/>
              <a:t> 			</a:t>
            </a:r>
          </a:p>
          <a:p>
            <a:pPr lvl="2">
              <a:buNone/>
            </a:pPr>
            <a:r>
              <a:rPr lang="en-US" sz="2800" dirty="0" smtClean="0"/>
              <a:t>			T. </a:t>
            </a:r>
            <a:r>
              <a:rPr lang="en-US" sz="2800" dirty="0" err="1" smtClean="0"/>
              <a:t>trichura</a:t>
            </a:r>
            <a:endParaRPr lang="en-US" sz="2800" dirty="0" smtClean="0"/>
          </a:p>
          <a:p>
            <a:pPr lvl="4">
              <a:buNone/>
            </a:pPr>
            <a:r>
              <a:rPr lang="en-US" sz="3000" u="sng" dirty="0" err="1" smtClean="0"/>
              <a:t>Colourless</a:t>
            </a:r>
            <a:r>
              <a:rPr lang="en-US" sz="3000" u="sng" dirty="0" smtClean="0"/>
              <a:t> egg</a:t>
            </a:r>
          </a:p>
          <a:p>
            <a:pPr lvl="4">
              <a:buNone/>
            </a:pPr>
            <a:r>
              <a:rPr lang="en-US" sz="3000" dirty="0" smtClean="0"/>
              <a:t>   	 	A. </a:t>
            </a:r>
            <a:r>
              <a:rPr lang="en-US" sz="3000" dirty="0" err="1" smtClean="0"/>
              <a:t>duodenale</a:t>
            </a:r>
            <a:endParaRPr lang="en-US" sz="3000" dirty="0" smtClean="0"/>
          </a:p>
          <a:p>
            <a:pPr lvl="4">
              <a:buNone/>
            </a:pPr>
            <a:r>
              <a:rPr lang="en-US" sz="3000" dirty="0" smtClean="0"/>
              <a:t> 		E. </a:t>
            </a:r>
            <a:r>
              <a:rPr lang="en-US" sz="3000" dirty="0" err="1" smtClean="0"/>
              <a:t>vermicularis</a:t>
            </a:r>
            <a:endParaRPr lang="en-US" sz="3000" dirty="0" smtClean="0"/>
          </a:p>
          <a:p>
            <a:pPr lvl="4">
              <a:buNone/>
            </a:pPr>
            <a:endParaRPr lang="en-US" sz="2200" b="1" dirty="0" smtClean="0"/>
          </a:p>
          <a:p>
            <a:pPr>
              <a:buNone/>
            </a:pPr>
            <a:endParaRPr lang="en-US" dirty="0" smtClean="0"/>
          </a:p>
          <a:p>
            <a:pPr>
              <a:buNone/>
            </a:pPr>
            <a:r>
              <a:rPr lang="en-US" dirty="0" smtClean="0"/>
              <a:t>	</a:t>
            </a:r>
            <a:r>
              <a:rPr lang="en-US" sz="2400" dirty="0" smtClean="0"/>
              <a:t>			</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ASCARIS LUMBRICOIDES</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967</Words>
  <Application>Microsoft Office PowerPoint</Application>
  <PresentationFormat>On-screen Show (4:3)</PresentationFormat>
  <Paragraphs>175</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Office Theme</vt:lpstr>
      <vt:lpstr>NEMATODES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ASCARIS LUMBRICOIDES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ASCARIS LUMBRICOIDES</dc:title>
  <dc:creator>sowmy</dc:creator>
  <cp:lastModifiedBy>Lib Lab One</cp:lastModifiedBy>
  <cp:revision>16</cp:revision>
  <dcterms:created xsi:type="dcterms:W3CDTF">2006-08-16T00:00:00Z</dcterms:created>
  <dcterms:modified xsi:type="dcterms:W3CDTF">2021-11-08T09:13:20Z</dcterms:modified>
</cp:coreProperties>
</file>